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sldIdLst>
    <p:sldId id="281" r:id="rId5"/>
    <p:sldId id="287" r:id="rId6"/>
    <p:sldId id="298" r:id="rId7"/>
    <p:sldId id="257" r:id="rId8"/>
    <p:sldId id="284" r:id="rId9"/>
    <p:sldId id="296" r:id="rId10"/>
    <p:sldId id="288" r:id="rId11"/>
    <p:sldId id="297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pos="72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047"/>
    <a:srgbClr val="0B2B41"/>
    <a:srgbClr val="114263"/>
    <a:srgbClr val="401918"/>
    <a:srgbClr val="731F1C"/>
    <a:srgbClr val="AB678E"/>
    <a:srgbClr val="B2606E"/>
    <a:srgbClr val="CA929B"/>
    <a:srgbClr val="248CD2"/>
    <a:srgbClr val="C88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703" autoAdjust="0"/>
  </p:normalViewPr>
  <p:slideViewPr>
    <p:cSldViewPr snapToGrid="0">
      <p:cViewPr>
        <p:scale>
          <a:sx n="70" d="100"/>
          <a:sy n="70" d="100"/>
        </p:scale>
        <p:origin x="330" y="906"/>
      </p:cViewPr>
      <p:guideLst>
        <p:guide orient="horz" pos="2160"/>
        <p:guide pos="3864"/>
        <p:guide pos="408"/>
        <p:guide orient="horz" pos="432"/>
        <p:guide pos="72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6676569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676568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420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‹#›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_Important Tex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935D313-376E-4CA0-9732-D0CACCC07F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64300" y="0"/>
            <a:ext cx="5727700" cy="6858000"/>
          </a:xfrm>
          <a:custGeom>
            <a:avLst/>
            <a:gdLst>
              <a:gd name="connsiteX0" fmla="*/ 1708150 w 5727700"/>
              <a:gd name="connsiteY0" fmla="*/ 0 h 6858000"/>
              <a:gd name="connsiteX1" fmla="*/ 5727700 w 5727700"/>
              <a:gd name="connsiteY1" fmla="*/ 0 h 6858000"/>
              <a:gd name="connsiteX2" fmla="*/ 5727700 w 5727700"/>
              <a:gd name="connsiteY2" fmla="*/ 6858000 h 6858000"/>
              <a:gd name="connsiteX3" fmla="*/ 0 w 5727700"/>
              <a:gd name="connsiteY3" fmla="*/ 6858000 h 6858000"/>
              <a:gd name="connsiteX4" fmla="*/ 0 w 5727700"/>
              <a:gd name="connsiteY4" fmla="*/ 68326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7700" h="6858000">
                <a:moveTo>
                  <a:pt x="1708150" y="0"/>
                </a:moveTo>
                <a:lnTo>
                  <a:pt x="5727700" y="0"/>
                </a:lnTo>
                <a:lnTo>
                  <a:pt x="5727700" y="6858000"/>
                </a:lnTo>
                <a:lnTo>
                  <a:pt x="0" y="6858000"/>
                </a:lnTo>
                <a:lnTo>
                  <a:pt x="0" y="6832600"/>
                </a:lnTo>
                <a:close/>
              </a:path>
            </a:pathLst>
          </a:custGeom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/>
            </a:lvl1pPr>
          </a:lstStyle>
          <a:p>
            <a:pPr marL="228600" lvl="0" indent="-228600" algn="ctr"/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3A2DEF1-03FF-475D-994A-6FC6FB1414F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8087304" cy="6858000"/>
          </a:xfrm>
          <a:custGeom>
            <a:avLst/>
            <a:gdLst>
              <a:gd name="connsiteX0" fmla="*/ 0 w 8087304"/>
              <a:gd name="connsiteY0" fmla="*/ 0 h 6858000"/>
              <a:gd name="connsiteX1" fmla="*/ 8087304 w 8087304"/>
              <a:gd name="connsiteY1" fmla="*/ 0 h 6858000"/>
              <a:gd name="connsiteX2" fmla="*/ 8087304 w 8087304"/>
              <a:gd name="connsiteY2" fmla="*/ 7620 h 6858000"/>
              <a:gd name="connsiteX3" fmla="*/ 6368365 w 8087304"/>
              <a:gd name="connsiteY3" fmla="*/ 6858000 h 6858000"/>
              <a:gd name="connsiteX4" fmla="*/ 0 w 8087304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87304" h="6858000">
                <a:moveTo>
                  <a:pt x="0" y="0"/>
                </a:moveTo>
                <a:lnTo>
                  <a:pt x="8087304" y="0"/>
                </a:lnTo>
                <a:lnTo>
                  <a:pt x="8087304" y="7620"/>
                </a:lnTo>
                <a:lnTo>
                  <a:pt x="636836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285750" marR="0" lvl="0" indent="-28575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85586" y="5047107"/>
            <a:ext cx="5005614" cy="1005840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6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86" y="4081468"/>
            <a:ext cx="5005614" cy="822960"/>
          </a:xfrm>
        </p:spPr>
        <p:txBody>
          <a:bodyPr vert="horz" wrap="square" lIns="0" tIns="45720" rIns="91440" bIns="45720" rtlCol="0" anchor="t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2400" dirty="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0" name="Slide Number Placeholder 7">
            <a:extLst>
              <a:ext uri="{FF2B5EF4-FFF2-40B4-BE49-F238E27FC236}">
                <a16:creationId xmlns:a16="http://schemas.microsoft.com/office/drawing/2014/main" id="{1CEA3362-50AD-4D98-92C4-DA1D8C857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41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F3686C7-DF83-47D9-A485-35F4F1D36A69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90B36CF-9391-49E9-B599-8B724B6EF267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68CE156-5D60-42B0-A4F9-33FA8553780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9E4521A1-4C9D-4795-B551-D151E8856A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70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75C086E-F523-4C77-938F-0DB6203DBC4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1080" y="2139696"/>
            <a:ext cx="5578995" cy="879928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>
              <a:defRPr lang="en-GB" b="0" dirty="0">
                <a:solidFill>
                  <a:schemeClr val="bg1"/>
                </a:solidFill>
              </a:defRPr>
            </a:lvl1pPr>
          </a:lstStyle>
          <a:p>
            <a:pPr marL="0" lvl="0" algn="ctr"/>
            <a:r>
              <a:rPr lang="en-US" dirty="0"/>
              <a:t>TITLE</a:t>
            </a:r>
            <a:endParaRPr lang="en-GB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B293AB9F-7C1D-4A06-9F42-4FD67BF2739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59075" y="3653097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24AF9FB-5C6E-4050-AE8D-3B218C0F1DA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9075" y="4392151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68A48B85-2E0B-42B6-AB4A-1302D3C828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59075" y="5131205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9244D33F-3A47-4DE3-8198-7AC5316E31E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59075" y="5870258"/>
            <a:ext cx="3695206" cy="276999"/>
          </a:xfrm>
        </p:spPr>
        <p:txBody>
          <a:bodyPr lIns="0" anchor="ctr">
            <a:noAutofit/>
          </a:bodyPr>
          <a:lstStyle>
            <a:lvl1pPr marL="0" indent="0">
              <a:lnSpc>
                <a:spcPct val="100000"/>
              </a:lnSpc>
              <a:buNone/>
              <a:defRPr sz="18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20C8B-2E18-4D91-A806-6C7C3940B00F}"/>
              </a:ext>
            </a:extLst>
          </p:cNvPr>
          <p:cNvSpPr>
            <a:spLocks noGrp="1" noChangeAspect="1"/>
          </p:cNvSpPr>
          <p:nvPr>
            <p:ph sz="quarter" idx="19" hasCustomPrompt="1"/>
          </p:nvPr>
        </p:nvSpPr>
        <p:spPr>
          <a:xfrm>
            <a:off x="691080" y="4295744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3D1C5933-D103-4989-B652-C7B692341BC3}"/>
              </a:ext>
            </a:extLst>
          </p:cNvPr>
          <p:cNvSpPr>
            <a:spLocks noGrp="1" noChangeAspect="1"/>
          </p:cNvSpPr>
          <p:nvPr>
            <p:ph sz="quarter" idx="20" hasCustomPrompt="1"/>
          </p:nvPr>
        </p:nvSpPr>
        <p:spPr>
          <a:xfrm>
            <a:off x="691080" y="5034798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A80EBF65-A9A1-4724-B962-DB9B79A924AA}"/>
              </a:ext>
            </a:extLst>
          </p:cNvPr>
          <p:cNvSpPr>
            <a:spLocks noGrp="1" noChangeAspect="1"/>
          </p:cNvSpPr>
          <p:nvPr>
            <p:ph sz="quarter" idx="21" hasCustomPrompt="1"/>
          </p:nvPr>
        </p:nvSpPr>
        <p:spPr>
          <a:xfrm>
            <a:off x="691080" y="5773851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6251342-E6E3-4C57-A0A9-C7BB3DCAE115}"/>
              </a:ext>
            </a:extLst>
          </p:cNvPr>
          <p:cNvSpPr>
            <a:spLocks noGrp="1" noChangeAspect="1"/>
          </p:cNvSpPr>
          <p:nvPr>
            <p:ph sz="quarter" idx="22" hasCustomPrompt="1"/>
          </p:nvPr>
        </p:nvSpPr>
        <p:spPr>
          <a:xfrm>
            <a:off x="691080" y="3556690"/>
            <a:ext cx="469813" cy="469812"/>
          </a:xfrm>
          <a:prstGeom prst="ellipse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50"/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354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BE10AC4-CBFC-4ECF-92D5-9CE1874F58D7}"/>
              </a:ext>
            </a:extLst>
          </p:cNvPr>
          <p:cNvSpPr/>
          <p:nvPr userDrawn="1"/>
        </p:nvSpPr>
        <p:spPr>
          <a:xfrm>
            <a:off x="0" y="0"/>
            <a:ext cx="8568965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73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4334810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FDB39AB-B644-434A-9D55-AF3455D468E5}"/>
              </a:ext>
            </a:extLst>
          </p:cNvPr>
          <p:cNvGrpSpPr/>
          <p:nvPr userDrawn="1"/>
        </p:nvGrpSpPr>
        <p:grpSpPr>
          <a:xfrm>
            <a:off x="9140346" y="5054600"/>
            <a:ext cx="676275" cy="114300"/>
            <a:chOff x="9330846" y="5054600"/>
            <a:chExt cx="676275" cy="1143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F14E129-1970-4994-89E5-F7A67128AFE3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93336FA-97B2-4528-88E8-5FF97F86E216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A73C166-FCDF-40AE-8B0D-69C7E2C8573E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F418119-E3DD-44B0-A4AF-F8A98EC5863B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87349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‹#›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7BBA6D3-FEB9-412B-8FBB-095FC3A6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186" y="1825625"/>
            <a:ext cx="10815864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‹#›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4A4F74B-B2CD-407C-865A-037EDFAC9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186" y="1825625"/>
            <a:ext cx="5386614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A2548E2E-973A-4D52-ACB9-BF564F407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27685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69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‹#›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0CD1AD0-C8B7-4785-A47D-D822CF4F2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186" y="1681163"/>
            <a:ext cx="53321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0A1BBCF-EEF1-4C9A-BA10-9657A7956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276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79F8415A-57A2-4D5C-97B0-E78499CC7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186" y="2505075"/>
            <a:ext cx="5332147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37A31490-A10D-455A-B515-E26064D0E1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27685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70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‹#›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F5DF135-B773-4FF0-A198-687768159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D4BA48E-457A-42FA-BC00-3AE386B38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26586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3DF8AE6-3466-400C-B6F1-335DF4DE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8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305EBB3-0F16-4B63-82ED-191AB224B8E2}"/>
              </a:ext>
            </a:extLst>
          </p:cNvPr>
          <p:cNvSpPr/>
          <p:nvPr userDrawn="1"/>
        </p:nvSpPr>
        <p:spPr>
          <a:xfrm>
            <a:off x="5512953" y="0"/>
            <a:ext cx="3522381" cy="6858000"/>
          </a:xfrm>
          <a:custGeom>
            <a:avLst/>
            <a:gdLst>
              <a:gd name="connsiteX0" fmla="*/ 0 w 3522381"/>
              <a:gd name="connsiteY0" fmla="*/ 0 h 6858000"/>
              <a:gd name="connsiteX1" fmla="*/ 3522381 w 3522381"/>
              <a:gd name="connsiteY1" fmla="*/ 0 h 6858000"/>
              <a:gd name="connsiteX2" fmla="*/ 51547 w 3522381"/>
              <a:gd name="connsiteY2" fmla="*/ 6858000 h 6858000"/>
              <a:gd name="connsiteX3" fmla="*/ 0 w 35223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22381" h="6858000">
                <a:moveTo>
                  <a:pt x="0" y="0"/>
                </a:moveTo>
                <a:lnTo>
                  <a:pt x="3522381" y="0"/>
                </a:lnTo>
                <a:lnTo>
                  <a:pt x="5154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A440F4A-C2AF-406D-B420-CCF52F447A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504688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274144" y="1291772"/>
            <a:ext cx="4379976" cy="3611880"/>
          </a:xfrm>
        </p:spPr>
        <p:txBody>
          <a:bodyPr vert="horz" lIns="91440" tIns="45720" rIns="91440" bIns="45720" rtlCol="0" anchor="b" anchorCtr="1">
            <a:noAutofit/>
          </a:bodyPr>
          <a:lstStyle>
            <a:lvl1pPr>
              <a:defRPr lang="en-GB" dirty="0"/>
            </a:lvl1pPr>
          </a:lstStyle>
          <a:p>
            <a:pPr marL="0" lvl="0" algn="ctr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89079" y="5392401"/>
            <a:ext cx="4178808" cy="521208"/>
          </a:xfrm>
        </p:spPr>
        <p:txBody>
          <a:bodyPr vert="horz" lIns="91440" tIns="45720" rIns="91440" bIns="45720" rtlCol="0" anchor="t">
            <a:noAutofit/>
          </a:bodyPr>
          <a:lstStyle>
            <a:lvl1pPr marL="0" indent="0" algn="ctr">
              <a:buNone/>
              <a:defRPr lang="en-US" sz="1800" dirty="0">
                <a:solidFill>
                  <a:srgbClr val="B2606E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70854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59AE304-DA92-45D8-B258-61BEA6C99C0E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F91D02-B4A9-4013-94B6-079A8D06DE11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4DAC864-782A-48D4-8E15-9B35C60421BB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3B7B0E2-E4FA-4B45-89A6-98E4C4DC1D24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‹#›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3EA16B2-FFAE-4A6E-977D-191BC1DB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36B2E80-B2B9-4309-8C9B-11D0B83C4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03DB89DF-F372-4E54-9DFD-D53E42A2B8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4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47CEAAF6-CCA9-40F8-8A3D-FAAD92220D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744DE2-A455-46F2-BE15-959050C87C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6020" y="2404234"/>
            <a:ext cx="5330038" cy="1746504"/>
          </a:xfrm>
        </p:spPr>
        <p:txBody>
          <a:bodyPr vert="horz" lIns="0" tIns="45720" rIns="0" bIns="45720" rtlCol="0" anchor="b" anchorCtr="1">
            <a:noAutofit/>
          </a:bodyPr>
          <a:lstStyle>
            <a:lvl1pPr>
              <a:defRPr lang="en-GB" dirty="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DE4F3-CE8F-41A0-BFDE-76D0DF1DF4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3180" y="4553291"/>
            <a:ext cx="5049510" cy="521208"/>
          </a:xfrm>
        </p:spPr>
        <p:txBody>
          <a:bodyPr vert="horz" lIns="0" tIns="0" rIns="0" bIns="0" rtlCol="0" anchor="t" anchorCtr="1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GB" sz="20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175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AAF32A0B-D38A-4E4A-BD5E-94B67129650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" y="0"/>
            <a:ext cx="12192001" cy="6858000"/>
          </a:xfrm>
        </p:spPr>
        <p:txBody>
          <a:bodyPr anchor="ctr" anchorCtr="1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D3B46-48AB-439D-A981-D3596F977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0288" y="2313432"/>
            <a:ext cx="6592824" cy="285273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0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8D712-0D13-4ECD-9BEB-B8EE651FF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0288" y="5193792"/>
            <a:ext cx="6592824" cy="97840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30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Content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36125" y="0"/>
            <a:ext cx="5355875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86558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8346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68915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906451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645309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18" name="Slide Number Placeholder 7">
            <a:extLst>
              <a:ext uri="{FF2B5EF4-FFF2-40B4-BE49-F238E27FC236}">
                <a16:creationId xmlns:a16="http://schemas.microsoft.com/office/drawing/2014/main" id="{8728750D-82C7-4A8D-A7C7-554934667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049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Content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7F0E85E-786D-44FC-A9C8-8853277D7C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88842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7700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62100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6DF8CB66-232E-4CE3-96FC-CE37C74994E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03242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EF523FD-B1FC-40A7-93AA-389CB38E17C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29985" y="2717803"/>
            <a:ext cx="2377440" cy="3368675"/>
          </a:xfrm>
        </p:spPr>
        <p:txBody>
          <a:bodyPr vert="horz" wrap="square" lIns="0" tIns="45720" rIns="0" bIns="45720" rtlCol="0" anchor="t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57150" lvl="0" indent="-285750">
              <a:lnSpc>
                <a:spcPct val="100000"/>
              </a:lnSpc>
              <a:spcBef>
                <a:spcPct val="0"/>
              </a:spcBef>
            </a:pPr>
            <a:r>
              <a:rPr lang="en-US" smtClean="0"/>
              <a:t>Edit Master text styles</a:t>
            </a:r>
          </a:p>
        </p:txBody>
      </p:sp>
      <p:sp>
        <p:nvSpPr>
          <p:cNvPr id="10" name="Content Placeholder 15">
            <a:extLst>
              <a:ext uri="{FF2B5EF4-FFF2-40B4-BE49-F238E27FC236}">
                <a16:creationId xmlns:a16="http://schemas.microsoft.com/office/drawing/2014/main" id="{B60C8CC8-C869-4395-B389-D76DF4A56AA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44385" y="1981200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11" name="Slide Number Placeholder 7">
            <a:extLst>
              <a:ext uri="{FF2B5EF4-FFF2-40B4-BE49-F238E27FC236}">
                <a16:creationId xmlns:a16="http://schemas.microsoft.com/office/drawing/2014/main" id="{E10AF5F6-7B7D-4CE6-A1D0-2F46804D3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0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 Content_2 colum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09750" y="1847927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2304413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C3BB8EAB-4266-4938-A8CB-6D18C93801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9750" y="4048520"/>
            <a:ext cx="7315200" cy="146161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Content Placeholder 15">
            <a:extLst>
              <a:ext uri="{FF2B5EF4-FFF2-40B4-BE49-F238E27FC236}">
                <a16:creationId xmlns:a16="http://schemas.microsoft.com/office/drawing/2014/main" id="{716D363C-A0A5-4FB1-8CC2-850C0CD9F4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7700" y="4505006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15" name="Slide Number Placeholder 7">
            <a:extLst>
              <a:ext uri="{FF2B5EF4-FFF2-40B4-BE49-F238E27FC236}">
                <a16:creationId xmlns:a16="http://schemas.microsoft.com/office/drawing/2014/main" id="{AAF4A39B-C3C3-4691-BB94-371047ADD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719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Content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46D6285-06A8-4297-915D-0A280359C28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</p:spPr>
        <p:txBody>
          <a:bodyPr vert="horz" lIns="91440" tIns="45720" rIns="91440" bIns="45720" rtlCol="0" anchor="ctr" anchorCtr="1">
            <a:normAutofit/>
          </a:bodyPr>
          <a:lstStyle>
            <a:lvl1pPr>
              <a:defRPr lang="en-GB" sz="240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Insert Image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2438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bg1">
                    <a:lumMod val="9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2062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00F546D-5491-4A19-9725-5C920C573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bg1"/>
                </a:solidFill>
              </a:defRPr>
            </a:lvl1pPr>
          </a:lstStyle>
          <a:p>
            <a:pPr algn="ctr"/>
            <a:fld id="{817179DE-9BF3-494C-804F-0C7C90AC8700}" type="slidenum">
              <a:rPr lang="en-GB" smtClean="0"/>
              <a:pPr algn="ct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97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48BA177-B717-42B2-884C-04576C2034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62100" y="1733627"/>
            <a:ext cx="8534400" cy="4248073"/>
          </a:xfrm>
        </p:spPr>
        <p:txBody>
          <a:bodyPr vert="horz" wrap="square" lIns="0" tIns="45720" rIns="0" bIns="45720" rtlCol="0" anchor="t">
            <a:noAutofit/>
          </a:bodyPr>
          <a:lstStyle>
            <a:lvl1pPr>
              <a:defRPr lang="en-US" sz="14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lvl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8FCDE-8F3F-4E83-B550-DF944B424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86" y="557439"/>
            <a:ext cx="10815864" cy="830997"/>
          </a:xfrm>
        </p:spPr>
        <p:txBody>
          <a:bodyPr vert="horz" wrap="square" lIns="0" tIns="45720" rIns="91440" bIns="45720" rtlCol="0" anchor="t">
            <a:noAutofit/>
          </a:bodyPr>
          <a:lstStyle>
            <a:lvl1pPr>
              <a:defRPr lang="en-GB"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lvl="0">
              <a:lnSpc>
                <a:spcPct val="100000"/>
              </a:lnSpc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1ABB07C-6957-412E-9A87-72242AA3EE8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47700" y="1733627"/>
            <a:ext cx="548640" cy="54864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Icon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AC1958-0DCB-4970-ADE3-E64DAAFC501D}"/>
              </a:ext>
            </a:extLst>
          </p:cNvPr>
          <p:cNvGrpSpPr/>
          <p:nvPr userDrawn="1"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71A8D8-5A28-4968-9E80-110E9CB88F92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39C02C-1FAD-4E73-AB32-5A30A946A447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FF40D550-A563-4E50-AEE9-6D9D19499F9F}"/>
              </a:ext>
            </a:extLst>
          </p:cNvPr>
          <p:cNvSpPr txBox="1">
            <a:spLocks/>
          </p:cNvSpPr>
          <p:nvPr userDrawn="1"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‹#›</a:t>
            </a:fld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5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0F2147C-DDBF-4431-95AC-650CCE32F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>
              <a:defRPr lang="en-GB" sz="1200" smtClean="0">
                <a:solidFill>
                  <a:schemeClr val="tx1"/>
                </a:solidFill>
              </a:defRPr>
            </a:lvl1pPr>
          </a:lstStyle>
          <a:p>
            <a:pPr algn="ctr"/>
            <a:fld id="{817179DE-9BF3-494C-804F-0C7C90AC8700}" type="slidenum">
              <a:rPr lang="en-GB" smtClean="0"/>
              <a:pPr algn="ctr"/>
              <a:t>‹#›</a:t>
            </a:fld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C3681-351A-40D9-8C08-632E9823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7CEF16-92A3-4A77-B95D-A9DB52319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7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70" r:id="rId10"/>
    <p:sldLayoutId id="2147483669" r:id="rId11"/>
    <p:sldLayoutId id="2147483655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urriculum%20Night%202018-2019.ppt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subject/Frau-Schott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9.svg"/><Relationship Id="rId10" Type="http://schemas.openxmlformats.org/officeDocument/2006/relationships/image" Target="../media/image43.sv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 descr="Three people sitting at picnic table">
            <a:extLst>
              <a:ext uri="{FF2B5EF4-FFF2-40B4-BE49-F238E27FC236}">
                <a16:creationId xmlns:a16="http://schemas.microsoft.com/office/drawing/2014/main" id="{0B90EB26-97FD-4B8B-86E0-B00589E0946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5473701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BAA8DA-C40B-4AB9-9407-30FB7033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5031" y="1291772"/>
            <a:ext cx="5529089" cy="3611880"/>
          </a:xfrm>
        </p:spPr>
        <p:txBody>
          <a:bodyPr/>
          <a:lstStyle/>
          <a:p>
            <a:pPr algn="ctr"/>
            <a:r>
              <a:rPr lang="en-US" sz="5400" b="1" dirty="0" smtClean="0"/>
              <a:t>Curriculum Night 2018-2019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GB" sz="6000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B28A8D9C-5123-4D2B-9272-016EF90E0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3855" y="4903652"/>
            <a:ext cx="2811439" cy="461972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Frau Schott and Frau </a:t>
            </a:r>
            <a:r>
              <a:rPr lang="en-US" dirty="0" err="1" smtClean="0"/>
              <a:t>Hölper</a:t>
            </a:r>
            <a:endParaRPr lang="en-GB" dirty="0"/>
          </a:p>
        </p:txBody>
      </p:sp>
      <p:grpSp>
        <p:nvGrpSpPr>
          <p:cNvPr id="4" name="Group 3" descr="decorative element">
            <a:extLst>
              <a:ext uri="{FF2B5EF4-FFF2-40B4-BE49-F238E27FC236}">
                <a16:creationId xmlns:a16="http://schemas.microsoft.com/office/drawing/2014/main" id="{EB664AAE-5AE9-41D7-8346-002B9F445323}"/>
              </a:ext>
            </a:extLst>
          </p:cNvPr>
          <p:cNvGrpSpPr/>
          <p:nvPr/>
        </p:nvGrpSpPr>
        <p:grpSpPr>
          <a:xfrm>
            <a:off x="-3740" y="0"/>
            <a:ext cx="6208649" cy="6858000"/>
            <a:chOff x="-3740" y="0"/>
            <a:chExt cx="6208649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1451429" y="0"/>
              <a:ext cx="3222172" cy="6858000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255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 descr="room of red chairs in front of a window">
            <a:extLst>
              <a:ext uri="{FF2B5EF4-FFF2-40B4-BE49-F238E27FC236}">
                <a16:creationId xmlns:a16="http://schemas.microsoft.com/office/drawing/2014/main" id="{E983D85E-34D8-430D-875F-7EBB69A6B73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5994401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BAA8DA-C40B-4AB9-9407-30FB7033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75400" y="1291772"/>
            <a:ext cx="5278720" cy="3611880"/>
          </a:xfrm>
        </p:spPr>
        <p:txBody>
          <a:bodyPr/>
          <a:lstStyle/>
          <a:p>
            <a:r>
              <a:rPr lang="en-GB" b="1" u="sng" dirty="0" smtClean="0"/>
              <a:t>Our </a:t>
            </a:r>
            <a:r>
              <a:rPr lang="en-GB" b="1" u="sng" dirty="0" err="1" smtClean="0"/>
              <a:t>Weebly</a:t>
            </a:r>
            <a:r>
              <a:rPr lang="en-GB" b="1" u="sng" dirty="0" smtClean="0"/>
              <a:t> pages</a:t>
            </a:r>
            <a:br>
              <a:rPr lang="en-GB" b="1" u="sng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4000" dirty="0" smtClean="0">
                <a:hlinkClick r:id="rId3" action="ppaction://hlinkpres?slideindex=1&amp;slidetitle="/>
              </a:rPr>
              <a:t>frauschott.weebly.com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>
                <a:hlinkClick r:id="rId3" action="ppaction://hlinkpres?slideindex=1&amp;slidetitle="/>
              </a:rPr>
              <a:t>frauholper.weebly.com</a:t>
            </a:r>
            <a:r>
              <a:rPr lang="en-GB" sz="4000" dirty="0" smtClean="0"/>
              <a:t/>
            </a:r>
            <a:br>
              <a:rPr lang="en-GB" sz="4000" dirty="0" smtClean="0"/>
            </a:br>
            <a:endParaRPr lang="en-GB" sz="4000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B28A8D9C-5123-4D2B-9272-016EF90E0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1371" y="4903652"/>
            <a:ext cx="3706777" cy="521208"/>
          </a:xfrm>
          <a:solidFill>
            <a:schemeClr val="bg1"/>
          </a:solidFill>
        </p:spPr>
        <p:txBody>
          <a:bodyPr/>
          <a:lstStyle/>
          <a:p>
            <a:r>
              <a:rPr lang="en-GB" dirty="0" smtClean="0"/>
              <a:t>PLEASE CHECK WEEBLY PAGES ON A REGULAR BASIS!</a:t>
            </a:r>
            <a:endParaRPr lang="en-GB" dirty="0"/>
          </a:p>
        </p:txBody>
      </p:sp>
      <p:grpSp>
        <p:nvGrpSpPr>
          <p:cNvPr id="4" name="Group 3" descr="decorative element">
            <a:extLst>
              <a:ext uri="{FF2B5EF4-FFF2-40B4-BE49-F238E27FC236}">
                <a16:creationId xmlns:a16="http://schemas.microsoft.com/office/drawing/2014/main" id="{EB664AAE-5AE9-41D7-8346-002B9F445323}"/>
              </a:ext>
            </a:extLst>
          </p:cNvPr>
          <p:cNvGrpSpPr/>
          <p:nvPr/>
        </p:nvGrpSpPr>
        <p:grpSpPr>
          <a:xfrm>
            <a:off x="-3740" y="0"/>
            <a:ext cx="6208649" cy="6858000"/>
            <a:chOff x="-3740" y="0"/>
            <a:chExt cx="6208649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1451429" y="0"/>
              <a:ext cx="3222172" cy="6858000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8123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Placeholder 13" descr="room of red chairs in front of a window">
            <a:extLst>
              <a:ext uri="{FF2B5EF4-FFF2-40B4-BE49-F238E27FC236}">
                <a16:creationId xmlns:a16="http://schemas.microsoft.com/office/drawing/2014/main" id="{E983D85E-34D8-430D-875F-7EBB69A6B73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5994401" cy="68580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BAA8DA-C40B-4AB9-9407-30FB70335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990" y="2429303"/>
            <a:ext cx="5470857" cy="4189862"/>
          </a:xfrm>
          <a:solidFill>
            <a:schemeClr val="bg1"/>
          </a:solidFill>
        </p:spPr>
        <p:txBody>
          <a:bodyPr/>
          <a:lstStyle/>
          <a:p>
            <a:r>
              <a:rPr lang="en-GB" b="1" u="sng" dirty="0" smtClean="0"/>
              <a:t>General information</a:t>
            </a:r>
            <a:br>
              <a:rPr lang="en-GB" b="1" u="sng" dirty="0" smtClean="0"/>
            </a:br>
            <a:r>
              <a:rPr lang="en-GB" sz="3200" dirty="0" smtClean="0"/>
              <a:t>formal grades 60% (announced)</a:t>
            </a:r>
            <a:br>
              <a:rPr lang="en-GB" sz="3200" dirty="0" smtClean="0"/>
            </a:br>
            <a:r>
              <a:rPr lang="en-GB" sz="3200" dirty="0" smtClean="0"/>
              <a:t>informal grades 40 % (unannounced)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b="1" dirty="0" smtClean="0"/>
              <a:t>Transportation changes: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 smtClean="0"/>
              <a:t>transportation.waddell@cms.k12.nc.us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b="1" dirty="0" smtClean="0"/>
              <a:t>Attendance: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attendance.waddell@cms.k12.nc.us</a:t>
            </a:r>
            <a:endParaRPr lang="en-GB" sz="4000" dirty="0"/>
          </a:p>
        </p:txBody>
      </p:sp>
      <p:grpSp>
        <p:nvGrpSpPr>
          <p:cNvPr id="4" name="Group 3" descr="decorative element">
            <a:extLst>
              <a:ext uri="{FF2B5EF4-FFF2-40B4-BE49-F238E27FC236}">
                <a16:creationId xmlns:a16="http://schemas.microsoft.com/office/drawing/2014/main" id="{EB664AAE-5AE9-41D7-8346-002B9F445323}"/>
              </a:ext>
            </a:extLst>
          </p:cNvPr>
          <p:cNvGrpSpPr/>
          <p:nvPr/>
        </p:nvGrpSpPr>
        <p:grpSpPr>
          <a:xfrm>
            <a:off x="-3740" y="0"/>
            <a:ext cx="6208649" cy="6858000"/>
            <a:chOff x="-3740" y="0"/>
            <a:chExt cx="6208649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27C3783-B800-4093-BB0D-D5AEF08C3B59}"/>
                </a:ext>
              </a:extLst>
            </p:cNvPr>
            <p:cNvSpPr/>
            <p:nvPr/>
          </p:nvSpPr>
          <p:spPr>
            <a:xfrm>
              <a:off x="-3740" y="0"/>
              <a:ext cx="6208649" cy="6858000"/>
            </a:xfrm>
            <a:custGeom>
              <a:avLst/>
              <a:gdLst>
                <a:gd name="connsiteX0" fmla="*/ 0 w 6208649"/>
                <a:gd name="connsiteY0" fmla="*/ 0 h 6858000"/>
                <a:gd name="connsiteX1" fmla="*/ 6208649 w 6208649"/>
                <a:gd name="connsiteY1" fmla="*/ 0 h 6858000"/>
                <a:gd name="connsiteX2" fmla="*/ 2737815 w 6208649"/>
                <a:gd name="connsiteY2" fmla="*/ 6858000 h 6858000"/>
                <a:gd name="connsiteX3" fmla="*/ 0 w 6208649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08649" h="6858000">
                  <a:moveTo>
                    <a:pt x="0" y="0"/>
                  </a:moveTo>
                  <a:lnTo>
                    <a:pt x="6208649" y="0"/>
                  </a:lnTo>
                  <a:lnTo>
                    <a:pt x="2737815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lumMod val="95000"/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576E978-A841-4A4F-B153-CC369D9391D3}"/>
                </a:ext>
              </a:extLst>
            </p:cNvPr>
            <p:cNvSpPr/>
            <p:nvPr/>
          </p:nvSpPr>
          <p:spPr>
            <a:xfrm>
              <a:off x="1451429" y="0"/>
              <a:ext cx="3222172" cy="6858000"/>
            </a:xfrm>
            <a:prstGeom prst="rect">
              <a:avLst/>
            </a:prstGeom>
            <a:solidFill>
              <a:schemeClr val="accent1"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9490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arial view of boy sitting at his laptop">
            <a:extLst>
              <a:ext uri="{FF2B5EF4-FFF2-40B4-BE49-F238E27FC236}">
                <a16:creationId xmlns:a16="http://schemas.microsoft.com/office/drawing/2014/main" id="{3C2A7DCB-B005-424A-8446-ACA533D0BC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13281" y="0"/>
            <a:ext cx="5355875" cy="6858000"/>
          </a:xfrm>
        </p:spPr>
      </p:pic>
      <p:grpSp>
        <p:nvGrpSpPr>
          <p:cNvPr id="11" name="Group 10" descr="decorative element">
            <a:extLst>
              <a:ext uri="{FF2B5EF4-FFF2-40B4-BE49-F238E27FC236}">
                <a16:creationId xmlns:a16="http://schemas.microsoft.com/office/drawing/2014/main" id="{AB025618-C830-4992-9CD3-D9E49BC79E67}"/>
              </a:ext>
            </a:extLst>
          </p:cNvPr>
          <p:cNvGrpSpPr/>
          <p:nvPr/>
        </p:nvGrpSpPr>
        <p:grpSpPr>
          <a:xfrm>
            <a:off x="2305337" y="12286"/>
            <a:ext cx="7388298" cy="6858000"/>
            <a:chOff x="1826589" y="0"/>
            <a:chExt cx="7388298" cy="6858000"/>
          </a:xfrm>
        </p:grpSpPr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11E692D4-6AEA-4652-A7AE-A02328258A55}"/>
                </a:ext>
              </a:extLst>
            </p:cNvPr>
            <p:cNvSpPr/>
            <p:nvPr/>
          </p:nvSpPr>
          <p:spPr>
            <a:xfrm>
              <a:off x="2618099" y="0"/>
              <a:ext cx="6596788" cy="6858000"/>
            </a:xfrm>
            <a:prstGeom prst="parallelogram">
              <a:avLst/>
            </a:pr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A134AA32-2418-4A09-9BA8-ED7207AC0D74}"/>
                </a:ext>
              </a:extLst>
            </p:cNvPr>
            <p:cNvSpPr/>
            <p:nvPr/>
          </p:nvSpPr>
          <p:spPr>
            <a:xfrm>
              <a:off x="2340861" y="0"/>
              <a:ext cx="6596788" cy="6858000"/>
            </a:xfrm>
            <a:prstGeom prst="parallelogram">
              <a:avLst/>
            </a:pr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Parallelogram 21">
              <a:extLst>
                <a:ext uri="{FF2B5EF4-FFF2-40B4-BE49-F238E27FC236}">
                  <a16:creationId xmlns:a16="http://schemas.microsoft.com/office/drawing/2014/main" id="{0051AD99-BC4A-487F-BE1C-486FC5B8E9F2}"/>
                </a:ext>
              </a:extLst>
            </p:cNvPr>
            <p:cNvSpPr/>
            <p:nvPr/>
          </p:nvSpPr>
          <p:spPr>
            <a:xfrm>
              <a:off x="1826589" y="0"/>
              <a:ext cx="6596788" cy="6858000"/>
            </a:xfrm>
            <a:prstGeom prst="parallelogram">
              <a:avLst/>
            </a:prstGeom>
            <a:solidFill>
              <a:schemeClr val="bg1">
                <a:alpha val="8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4" name="Rectangle 13" descr="decorative element">
            <a:extLst>
              <a:ext uri="{FF2B5EF4-FFF2-40B4-BE49-F238E27FC236}">
                <a16:creationId xmlns:a16="http://schemas.microsoft.com/office/drawing/2014/main" id="{C862BC4D-BD7A-417E-A34A-59CE4D4A6AC8}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 descr="decorative element">
            <a:extLst>
              <a:ext uri="{FF2B5EF4-FFF2-40B4-BE49-F238E27FC236}">
                <a16:creationId xmlns:a16="http://schemas.microsoft.com/office/drawing/2014/main" id="{652937FB-CDE3-46B3-8481-AB5DB8C4BABA}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Slide Number Placeholder 5">
            <a:extLst>
              <a:ext uri="{FF2B5EF4-FFF2-40B4-BE49-F238E27FC236}">
                <a16:creationId xmlns:a16="http://schemas.microsoft.com/office/drawing/2014/main" id="{11457662-C1A5-4B93-8E30-88025E27C462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4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3930A4E-1302-4AC9-86A3-C4E8AF186E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74215" y="4444904"/>
            <a:ext cx="3834869" cy="2002296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GB" sz="1800" dirty="0" smtClean="0"/>
              <a:t>Homework lottery tickets</a:t>
            </a:r>
          </a:p>
          <a:p>
            <a:pPr marL="285750" indent="-285750">
              <a:buFontTx/>
              <a:buChar char="-"/>
            </a:pPr>
            <a:r>
              <a:rPr lang="en-GB" sz="1800" dirty="0" smtClean="0"/>
              <a:t>Reading log </a:t>
            </a:r>
            <a:r>
              <a:rPr lang="en-GB" sz="1800" dirty="0" smtClean="0">
                <a:sym typeface="Wingdings" panose="05000000000000000000" pitchFamily="2" charset="2"/>
              </a:rPr>
              <a:t> 10-15 minutes every day in German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652" y="205850"/>
            <a:ext cx="6891564" cy="665364"/>
          </a:xfrm>
        </p:spPr>
        <p:txBody>
          <a:bodyPr/>
          <a:lstStyle/>
          <a:p>
            <a:pPr algn="ctr"/>
            <a:r>
              <a:rPr lang="en-GB" sz="4000" b="1" u="sng" dirty="0" smtClean="0"/>
              <a:t>Procedures</a:t>
            </a:r>
            <a:endParaRPr lang="en-GB" sz="4000" b="1" u="sng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3206313"/>
              </p:ext>
            </p:extLst>
          </p:nvPr>
        </p:nvGraphicFramePr>
        <p:xfrm>
          <a:off x="1207620" y="4055829"/>
          <a:ext cx="1681163" cy="370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81163">
                  <a:extLst>
                    <a:ext uri="{9D8B030D-6E8A-4147-A177-3AD203B41FA5}">
                      <a16:colId xmlns:a16="http://schemas.microsoft.com/office/drawing/2014/main" val="4155700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Frau Schott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22019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25519164"/>
              </p:ext>
            </p:extLst>
          </p:nvPr>
        </p:nvGraphicFramePr>
        <p:xfrm>
          <a:off x="4961192" y="4078813"/>
          <a:ext cx="1566155" cy="370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566155">
                  <a:extLst>
                    <a:ext uri="{9D8B030D-6E8A-4147-A177-3AD203B41FA5}">
                      <a16:colId xmlns:a16="http://schemas.microsoft.com/office/drawing/2014/main" val="6441891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Frau </a:t>
                      </a:r>
                      <a:r>
                        <a:rPr lang="en-US" dirty="0" err="1" smtClean="0"/>
                        <a:t>Hölper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957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6603" y="842426"/>
            <a:ext cx="89665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400" i="1" dirty="0" smtClean="0"/>
              <a:t>Homework</a:t>
            </a:r>
            <a:r>
              <a:rPr lang="en-GB" sz="2400" i="1" dirty="0"/>
              <a:t>: </a:t>
            </a:r>
            <a:r>
              <a:rPr lang="en-GB" sz="2400" dirty="0"/>
              <a:t>Due in the </a:t>
            </a:r>
            <a:r>
              <a:rPr lang="en-GB" sz="2400" dirty="0" smtClean="0"/>
              <a:t>morning; when absent homework needs to be turned in the next day students are present</a:t>
            </a:r>
          </a:p>
          <a:p>
            <a:pPr marL="285750" indent="-285750">
              <a:buFontTx/>
              <a:buChar char="-"/>
            </a:pPr>
            <a:r>
              <a:rPr lang="en-GB" sz="2400" i="1" dirty="0" smtClean="0"/>
              <a:t>Communication folder: </a:t>
            </a:r>
            <a:r>
              <a:rPr lang="en-GB" sz="2400" dirty="0" smtClean="0"/>
              <a:t>check DAILY for forms/letters and homework assignments</a:t>
            </a:r>
          </a:p>
          <a:p>
            <a:pPr marL="285750" indent="-285750">
              <a:buFontTx/>
              <a:buChar char="-"/>
            </a:pPr>
            <a:r>
              <a:rPr lang="en-GB" sz="2400" i="1" dirty="0" err="1" smtClean="0"/>
              <a:t>Tardies</a:t>
            </a:r>
            <a:r>
              <a:rPr lang="en-GB" sz="2400" i="1" dirty="0" smtClean="0"/>
              <a:t>/Early dismissal</a:t>
            </a:r>
            <a:r>
              <a:rPr lang="en-GB" sz="2400" dirty="0" smtClean="0"/>
              <a:t>: Send email </a:t>
            </a:r>
            <a:r>
              <a:rPr lang="en-GB" sz="2400" u="sng" dirty="0" smtClean="0"/>
              <a:t>in advance </a:t>
            </a:r>
            <a:r>
              <a:rPr lang="en-GB" sz="2400" dirty="0" smtClean="0"/>
              <a:t>and avoid during English if possible (11:45-12:45)</a:t>
            </a:r>
          </a:p>
          <a:p>
            <a:pPr marL="285750" indent="-285750">
              <a:buFontTx/>
              <a:buChar char="-"/>
            </a:pPr>
            <a:r>
              <a:rPr lang="en-GB" sz="2400" dirty="0" smtClean="0"/>
              <a:t>Classroom library checkout </a:t>
            </a:r>
          </a:p>
          <a:p>
            <a:pPr marL="285750" indent="-285750">
              <a:buFontTx/>
              <a:buChar char="-"/>
            </a:pPr>
            <a:r>
              <a:rPr lang="en-GB" sz="2400" i="1" dirty="0" smtClean="0"/>
              <a:t>German reading: </a:t>
            </a:r>
            <a:r>
              <a:rPr lang="en-GB" sz="2400" dirty="0" smtClean="0"/>
              <a:t>10-15 minutes daily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10779" y="4449653"/>
            <a:ext cx="2834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Rewards for completing a worksheet while reading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/>
          <a:srcRect l="5555" t="17562" r="8333" b="30466"/>
          <a:stretch/>
        </p:blipFill>
        <p:spPr>
          <a:xfrm>
            <a:off x="3548438" y="5337846"/>
            <a:ext cx="5638800" cy="160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group of students throwing their graduation caps in the air at sunset">
            <a:extLst>
              <a:ext uri="{FF2B5EF4-FFF2-40B4-BE49-F238E27FC236}">
                <a16:creationId xmlns:a16="http://schemas.microsoft.com/office/drawing/2014/main" id="{039BFAD7-131E-407E-8A28-E4CF6B8977F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1" name="Rectangle 30" descr="decorative element">
            <a:extLst>
              <a:ext uri="{FF2B5EF4-FFF2-40B4-BE49-F238E27FC236}">
                <a16:creationId xmlns:a16="http://schemas.microsoft.com/office/drawing/2014/main" id="{340A7491-C312-4D36-BA63-6F859CD81D66}"/>
              </a:ext>
            </a:extLst>
          </p:cNvPr>
          <p:cNvSpPr/>
          <p:nvPr/>
        </p:nvSpPr>
        <p:spPr>
          <a:xfrm>
            <a:off x="0" y="11252"/>
            <a:ext cx="12191999" cy="6852374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F36EE7-AE57-42F4-ACA9-A328C1F4E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u="sng" dirty="0"/>
              <a:t>Online resources – </a:t>
            </a:r>
            <a:r>
              <a:rPr lang="en-GB" sz="4000" b="1" u="sng" dirty="0" err="1"/>
              <a:t>NCEdCloud</a:t>
            </a:r>
            <a:endParaRPr lang="en-GB" sz="4000" dirty="0"/>
          </a:p>
        </p:txBody>
      </p:sp>
      <p:grpSp>
        <p:nvGrpSpPr>
          <p:cNvPr id="7" name="Group 6" descr="decorative element">
            <a:extLst>
              <a:ext uri="{FF2B5EF4-FFF2-40B4-BE49-F238E27FC236}">
                <a16:creationId xmlns:a16="http://schemas.microsoft.com/office/drawing/2014/main" id="{F5325EDA-7343-463C-83EC-5D799E8B8195}"/>
              </a:ext>
            </a:extLst>
          </p:cNvPr>
          <p:cNvGrpSpPr/>
          <p:nvPr/>
        </p:nvGrpSpPr>
        <p:grpSpPr>
          <a:xfrm>
            <a:off x="9621170" y="0"/>
            <a:ext cx="2570831" cy="6858001"/>
            <a:chOff x="9621170" y="0"/>
            <a:chExt cx="2570831" cy="685800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2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3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bg1"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</p:grpSp>
      <p:grpSp>
        <p:nvGrpSpPr>
          <p:cNvPr id="5" name="Group 4" descr="decorative element">
            <a:extLst>
              <a:ext uri="{FF2B5EF4-FFF2-40B4-BE49-F238E27FC236}">
                <a16:creationId xmlns:a16="http://schemas.microsoft.com/office/drawing/2014/main" id="{1A141F7B-AE96-45F9-BC57-F7C86174910A}"/>
              </a:ext>
            </a:extLst>
          </p:cNvPr>
          <p:cNvGrpSpPr/>
          <p:nvPr/>
        </p:nvGrpSpPr>
        <p:grpSpPr>
          <a:xfrm>
            <a:off x="0" y="6086479"/>
            <a:ext cx="12192000" cy="600974"/>
            <a:chOff x="0" y="6086479"/>
            <a:chExt cx="12192000" cy="60097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862BC4D-BD7A-417E-A34A-59CE4D4A6AC8}"/>
                </a:ext>
              </a:extLst>
            </p:cNvPr>
            <p:cNvSpPr/>
            <p:nvPr/>
          </p:nvSpPr>
          <p:spPr>
            <a:xfrm>
              <a:off x="0" y="6355760"/>
              <a:ext cx="12192000" cy="914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52937FB-CDE3-46B3-8481-AB5DB8C4BABA}"/>
                </a:ext>
              </a:extLst>
            </p:cNvPr>
            <p:cNvSpPr/>
            <p:nvPr/>
          </p:nvSpPr>
          <p:spPr>
            <a:xfrm>
              <a:off x="11091210" y="6086479"/>
              <a:ext cx="600974" cy="600974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118AA3A9-97EA-409C-AD65-3CD3B0A58871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5</a:t>
            </a:fld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1F4C9CA2-B224-40CD-8DB2-CAE478D236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i="1" u="sng" dirty="0" err="1" smtClean="0"/>
              <a:t>NCEdCloud</a:t>
            </a:r>
            <a:endParaRPr lang="en-GB" sz="2400" i="1" u="sng" dirty="0" smtClean="0"/>
          </a:p>
          <a:p>
            <a:pPr lvl="1"/>
            <a:r>
              <a:rPr lang="en-GB" dirty="0" err="1" smtClean="0">
                <a:solidFill>
                  <a:schemeClr val="bg1"/>
                </a:solidFill>
              </a:rPr>
              <a:t>Powerschool</a:t>
            </a:r>
            <a:r>
              <a:rPr lang="en-GB" dirty="0" smtClean="0">
                <a:solidFill>
                  <a:schemeClr val="bg1"/>
                </a:solidFill>
              </a:rPr>
              <a:t> (grades) </a:t>
            </a:r>
            <a:r>
              <a:rPr lang="en-GB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letters with access information </a:t>
            </a:r>
            <a:r>
              <a:rPr lang="en-GB" dirty="0">
                <a:solidFill>
                  <a:schemeClr val="bg1"/>
                </a:solidFill>
                <a:sym typeface="Wingdings" panose="05000000000000000000" pitchFamily="2" charset="2"/>
              </a:rPr>
              <a:t>were sent home </a:t>
            </a:r>
            <a:endParaRPr lang="en-GB" dirty="0" smtClean="0">
              <a:solidFill>
                <a:schemeClr val="bg1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Clever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Pearson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Studies Weekly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Learning A-Z</a:t>
            </a:r>
          </a:p>
          <a:p>
            <a:pPr lvl="2"/>
            <a:r>
              <a:rPr lang="en-GB" dirty="0" smtClean="0">
                <a:solidFill>
                  <a:schemeClr val="bg1"/>
                </a:solidFill>
              </a:rPr>
              <a:t>Discovery Education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sz="2400" i="1" u="sng" dirty="0" smtClean="0">
                <a:solidFill>
                  <a:schemeClr val="bg1"/>
                </a:solidFill>
              </a:rPr>
              <a:t>Quizlet</a:t>
            </a:r>
            <a:r>
              <a:rPr lang="en-GB" sz="2400" i="1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://quizlet.com/subject/Frau-Schott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GB" sz="2400" i="1" u="sng" dirty="0" err="1" smtClean="0">
                <a:solidFill>
                  <a:schemeClr val="bg1"/>
                </a:solidFill>
              </a:rPr>
              <a:t>DyKnow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Monitoring tool for student online activities</a:t>
            </a:r>
            <a:br>
              <a:rPr lang="en-GB" sz="2000" dirty="0" smtClean="0">
                <a:solidFill>
                  <a:schemeClr val="bg1"/>
                </a:solidFill>
              </a:rPr>
            </a:b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2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 descr="decorative element">
            <a:extLst>
              <a:ext uri="{FF2B5EF4-FFF2-40B4-BE49-F238E27FC236}">
                <a16:creationId xmlns:a16="http://schemas.microsoft.com/office/drawing/2014/main" id="{E7969C14-1078-4610-9BC5-74119C9B87BE}"/>
              </a:ext>
            </a:extLst>
          </p:cNvPr>
          <p:cNvGrpSpPr/>
          <p:nvPr/>
        </p:nvGrpSpPr>
        <p:grpSpPr>
          <a:xfrm>
            <a:off x="0" y="464024"/>
            <a:ext cx="8052178" cy="5891736"/>
            <a:chOff x="0" y="3808320"/>
            <a:chExt cx="8052178" cy="254744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531D018-EFA3-4346-AB80-7CE436393D9E}"/>
                </a:ext>
              </a:extLst>
            </p:cNvPr>
            <p:cNvSpPr/>
            <p:nvPr/>
          </p:nvSpPr>
          <p:spPr>
            <a:xfrm>
              <a:off x="0" y="3808320"/>
              <a:ext cx="7833208" cy="2547440"/>
            </a:xfrm>
            <a:custGeom>
              <a:avLst/>
              <a:gdLst>
                <a:gd name="connsiteX0" fmla="*/ 0 w 7833208"/>
                <a:gd name="connsiteY0" fmla="*/ 0 h 2547440"/>
                <a:gd name="connsiteX1" fmla="*/ 7833208 w 7833208"/>
                <a:gd name="connsiteY1" fmla="*/ 0 h 2547440"/>
                <a:gd name="connsiteX2" fmla="*/ 7135846 w 7833208"/>
                <a:gd name="connsiteY2" fmla="*/ 2547440 h 2547440"/>
                <a:gd name="connsiteX3" fmla="*/ 0 w 7833208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3208" h="2547440">
                  <a:moveTo>
                    <a:pt x="0" y="0"/>
                  </a:moveTo>
                  <a:lnTo>
                    <a:pt x="7833208" y="0"/>
                  </a:lnTo>
                  <a:lnTo>
                    <a:pt x="7135846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A9D7AC8-80D5-49DC-A585-FCFFA6CA4B66}"/>
                </a:ext>
              </a:extLst>
            </p:cNvPr>
            <p:cNvSpPr/>
            <p:nvPr/>
          </p:nvSpPr>
          <p:spPr>
            <a:xfrm>
              <a:off x="0" y="3808320"/>
              <a:ext cx="8052178" cy="2547440"/>
            </a:xfrm>
            <a:custGeom>
              <a:avLst/>
              <a:gdLst>
                <a:gd name="connsiteX0" fmla="*/ 0 w 7692571"/>
                <a:gd name="connsiteY0" fmla="*/ 0 h 2547440"/>
                <a:gd name="connsiteX1" fmla="*/ 7692571 w 7692571"/>
                <a:gd name="connsiteY1" fmla="*/ 0 h 2547440"/>
                <a:gd name="connsiteX2" fmla="*/ 6995209 w 7692571"/>
                <a:gd name="connsiteY2" fmla="*/ 2547440 h 2547440"/>
                <a:gd name="connsiteX3" fmla="*/ 0 w 7692571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2571" h="2547440">
                  <a:moveTo>
                    <a:pt x="0" y="0"/>
                  </a:moveTo>
                  <a:lnTo>
                    <a:pt x="7692571" y="0"/>
                  </a:lnTo>
                  <a:lnTo>
                    <a:pt x="6995209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4" name="Rectangle 13" descr="decorative element">
            <a:extLst>
              <a:ext uri="{FF2B5EF4-FFF2-40B4-BE49-F238E27FC236}">
                <a16:creationId xmlns:a16="http://schemas.microsoft.com/office/drawing/2014/main" id="{C862BC4D-BD7A-417E-A34A-59CE4D4A6AC8}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 descr="decorative element">
            <a:extLst>
              <a:ext uri="{FF2B5EF4-FFF2-40B4-BE49-F238E27FC236}">
                <a16:creationId xmlns:a16="http://schemas.microsoft.com/office/drawing/2014/main" id="{652937FB-CDE3-46B3-8481-AB5DB8C4BABA}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803F682-0E68-4ECD-A92D-F73743FF2E60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6</a:t>
            </a:fld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6" name="Picture Placeholder 15" descr="stack of books on the ground">
            <a:extLst>
              <a:ext uri="{FF2B5EF4-FFF2-40B4-BE49-F238E27FC236}">
                <a16:creationId xmlns:a16="http://schemas.microsoft.com/office/drawing/2014/main" id="{4E408D58-0A21-4D16-A8D8-54C17D5AD4A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368489" y="494754"/>
            <a:ext cx="76836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 smtClean="0">
                <a:latin typeface="+mj-lt"/>
              </a:rPr>
              <a:t>What </a:t>
            </a:r>
            <a:r>
              <a:rPr lang="en-GB" sz="4000" b="1" u="sng" dirty="0">
                <a:latin typeface="+mj-lt"/>
              </a:rPr>
              <a:t>students will learn this </a:t>
            </a:r>
            <a:r>
              <a:rPr lang="en-GB" sz="4000" b="1" u="sng" dirty="0" smtClean="0">
                <a:latin typeface="+mj-lt"/>
              </a:rPr>
              <a:t>year</a:t>
            </a:r>
          </a:p>
          <a:p>
            <a:endParaRPr lang="en-GB" sz="4000" b="1" u="sng" dirty="0">
              <a:latin typeface="+mj-lt"/>
            </a:endParaRPr>
          </a:p>
          <a:p>
            <a:endParaRPr lang="en-US" sz="4000" dirty="0">
              <a:latin typeface="+mj-lt"/>
            </a:endParaRPr>
          </a:p>
        </p:txBody>
      </p:sp>
      <p:sp>
        <p:nvSpPr>
          <p:cNvPr id="6" name="AutoShape 2" descr="https://attachment.outlook.office.net/owa/sylvia1.holper@cms.k12.nc.us/service.svc/s/GetFileAttachment?id=AAMkAGM2ZjYwNjZhLTFhNDctNDliNS05MmI2LTllNjgyOWM5ZGMzYgBGAAAAAABqi2w7iWMZS5SK40wvtjwqBwCuLM5ozMmsTb3k7B%2F1FfRKABXGX7iCAABSTYL9tC1aRZQYdrPPoTLmAALpG0moAAABEgAQACTDarFyJLhAv4X%2BUcJEmkA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SpPr>
            <a:spLocks noChangeAspect="1" noChangeArrowheads="1"/>
          </p:cNvSpPr>
          <p:nvPr/>
        </p:nvSpPr>
        <p:spPr bwMode="auto">
          <a:xfrm>
            <a:off x="155575" y="-304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attachment.outlook.office.net/owa/sylvia1.holper@cms.k12.nc.us/service.svc/s/GetFileAttachment?id=AAMkAGM2ZjYwNjZhLTFhNDctNDliNS05MmI2LTllNjgyOWM5ZGMzYgBGAAAAAABqi2w7iWMZS5SK40wvtjwqBwCuLM5ozMmsTb3k7B%2F1FfRKABXGX7iCAABSTYL9tC1aRZQYdrPPoTLmAALpG0moAAABEgAQACTDarFyJLhAv4X%2BUcJEmkA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https://attachment.outlook.office.net/owa/sylvia1.holper@cms.k12.nc.us/service.svc/s/GetFileAttachment?id=AAMkAGM2ZjYwNjZhLTFhNDctNDliNS05MmI2LTllNjgyOWM5ZGMzYgBGAAAAAABqi2w7iWMZS5SK40wvtjwqBwCuLM5ozMmsTb3k7B%2F1FfRKABXGX7iCAABSTYL9tC1aRZQYdrPPoTLmAALpG0moAAABEgAQACTDarFyJLhAv4X%2BUcJEmkA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2" descr="https://attachment.outlook.office.net/owa/sylvia1.holper@cms.k12.nc.us/service.svc/s/GetFileAttachment?id=AAMkAGM2ZjYwNjZhLTFhNDctNDliNS05MmI2LTllNjgyOWM5ZGMzYgBGAAAAAABqi2w7iWMZS5SK40wvtjwqBwCuLM5ozMmsTb3k7B%2F1FfRKABXGX7iCAABSTYL9tC1aRZQYdrPPoTLmAALpG0moAAABEgAQAHmHXI%2FszipLviF%2Fd9AgGT0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" t="1417" b="16860"/>
          <a:stretch/>
        </p:blipFill>
        <p:spPr bwMode="auto">
          <a:xfrm>
            <a:off x="1013547" y="1308471"/>
            <a:ext cx="4823441" cy="53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8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 descr="decorative element">
            <a:extLst>
              <a:ext uri="{FF2B5EF4-FFF2-40B4-BE49-F238E27FC236}">
                <a16:creationId xmlns:a16="http://schemas.microsoft.com/office/drawing/2014/main" id="{E7969C14-1078-4610-9BC5-74119C9B87BE}"/>
              </a:ext>
            </a:extLst>
          </p:cNvPr>
          <p:cNvGrpSpPr/>
          <p:nvPr/>
        </p:nvGrpSpPr>
        <p:grpSpPr>
          <a:xfrm>
            <a:off x="0" y="464024"/>
            <a:ext cx="8052178" cy="5891736"/>
            <a:chOff x="0" y="3808320"/>
            <a:chExt cx="8052178" cy="254744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531D018-EFA3-4346-AB80-7CE436393D9E}"/>
                </a:ext>
              </a:extLst>
            </p:cNvPr>
            <p:cNvSpPr/>
            <p:nvPr/>
          </p:nvSpPr>
          <p:spPr>
            <a:xfrm>
              <a:off x="0" y="3808320"/>
              <a:ext cx="7833208" cy="2547440"/>
            </a:xfrm>
            <a:custGeom>
              <a:avLst/>
              <a:gdLst>
                <a:gd name="connsiteX0" fmla="*/ 0 w 7833208"/>
                <a:gd name="connsiteY0" fmla="*/ 0 h 2547440"/>
                <a:gd name="connsiteX1" fmla="*/ 7833208 w 7833208"/>
                <a:gd name="connsiteY1" fmla="*/ 0 h 2547440"/>
                <a:gd name="connsiteX2" fmla="*/ 7135846 w 7833208"/>
                <a:gd name="connsiteY2" fmla="*/ 2547440 h 2547440"/>
                <a:gd name="connsiteX3" fmla="*/ 0 w 7833208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3208" h="2547440">
                  <a:moveTo>
                    <a:pt x="0" y="0"/>
                  </a:moveTo>
                  <a:lnTo>
                    <a:pt x="7833208" y="0"/>
                  </a:lnTo>
                  <a:lnTo>
                    <a:pt x="7135846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A9D7AC8-80D5-49DC-A585-FCFFA6CA4B66}"/>
                </a:ext>
              </a:extLst>
            </p:cNvPr>
            <p:cNvSpPr/>
            <p:nvPr/>
          </p:nvSpPr>
          <p:spPr>
            <a:xfrm>
              <a:off x="0" y="3808320"/>
              <a:ext cx="8052178" cy="2547440"/>
            </a:xfrm>
            <a:custGeom>
              <a:avLst/>
              <a:gdLst>
                <a:gd name="connsiteX0" fmla="*/ 0 w 7692571"/>
                <a:gd name="connsiteY0" fmla="*/ 0 h 2547440"/>
                <a:gd name="connsiteX1" fmla="*/ 7692571 w 7692571"/>
                <a:gd name="connsiteY1" fmla="*/ 0 h 2547440"/>
                <a:gd name="connsiteX2" fmla="*/ 6995209 w 7692571"/>
                <a:gd name="connsiteY2" fmla="*/ 2547440 h 2547440"/>
                <a:gd name="connsiteX3" fmla="*/ 0 w 7692571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2571" h="2547440">
                  <a:moveTo>
                    <a:pt x="0" y="0"/>
                  </a:moveTo>
                  <a:lnTo>
                    <a:pt x="7692571" y="0"/>
                  </a:lnTo>
                  <a:lnTo>
                    <a:pt x="6995209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4" name="Rectangle 13" descr="decorative element">
            <a:extLst>
              <a:ext uri="{FF2B5EF4-FFF2-40B4-BE49-F238E27FC236}">
                <a16:creationId xmlns:a16="http://schemas.microsoft.com/office/drawing/2014/main" id="{C862BC4D-BD7A-417E-A34A-59CE4D4A6AC8}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 descr="decorative element">
            <a:extLst>
              <a:ext uri="{FF2B5EF4-FFF2-40B4-BE49-F238E27FC236}">
                <a16:creationId xmlns:a16="http://schemas.microsoft.com/office/drawing/2014/main" id="{652937FB-CDE3-46B3-8481-AB5DB8C4BABA}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803F682-0E68-4ECD-A92D-F73743FF2E60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7</a:t>
            </a:fld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6" name="Picture Placeholder 15" descr="stack of books on the ground">
            <a:extLst>
              <a:ext uri="{FF2B5EF4-FFF2-40B4-BE49-F238E27FC236}">
                <a16:creationId xmlns:a16="http://schemas.microsoft.com/office/drawing/2014/main" id="{4E408D58-0A21-4D16-A8D8-54C17D5AD4A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368489" y="494754"/>
            <a:ext cx="76836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 smtClean="0">
                <a:latin typeface="+mj-lt"/>
              </a:rPr>
              <a:t>What </a:t>
            </a:r>
            <a:r>
              <a:rPr lang="en-GB" sz="4000" b="1" u="sng" dirty="0">
                <a:latin typeface="+mj-lt"/>
              </a:rPr>
              <a:t>students will learn this </a:t>
            </a:r>
            <a:r>
              <a:rPr lang="en-GB" sz="4000" b="1" u="sng" dirty="0" smtClean="0">
                <a:latin typeface="+mj-lt"/>
              </a:rPr>
              <a:t>year</a:t>
            </a:r>
          </a:p>
          <a:p>
            <a:endParaRPr lang="en-GB" sz="4000" b="1" u="sng" dirty="0">
              <a:latin typeface="+mj-lt"/>
            </a:endParaRPr>
          </a:p>
          <a:p>
            <a:endParaRPr lang="en-US" sz="4000" dirty="0">
              <a:latin typeface="+mj-lt"/>
            </a:endParaRPr>
          </a:p>
        </p:txBody>
      </p:sp>
      <p:sp>
        <p:nvSpPr>
          <p:cNvPr id="6" name="AutoShape 2" descr="https://attachment.outlook.office.net/owa/sylvia1.holper@cms.k12.nc.us/service.svc/s/GetFileAttachment?id=AAMkAGM2ZjYwNjZhLTFhNDctNDliNS05MmI2LTllNjgyOWM5ZGMzYgBGAAAAAABqi2w7iWMZS5SK40wvtjwqBwCuLM5ozMmsTb3k7B%2F1FfRKABXGX7iCAABSTYL9tC1aRZQYdrPPoTLmAALpG0moAAABEgAQACTDarFyJLhAv4X%2BUcJEmkA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SpPr>
            <a:spLocks noChangeAspect="1" noChangeArrowheads="1"/>
          </p:cNvSpPr>
          <p:nvPr/>
        </p:nvSpPr>
        <p:spPr bwMode="auto">
          <a:xfrm>
            <a:off x="155575" y="-304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attachment.outlook.office.net/owa/sylvia1.holper@cms.k12.nc.us/service.svc/s/GetFileAttachment?id=AAMkAGM2ZjYwNjZhLTFhNDctNDliNS05MmI2LTllNjgyOWM5ZGMzYgBGAAAAAABqi2w7iWMZS5SK40wvtjwqBwCuLM5ozMmsTb3k7B%2F1FfRKABXGX7iCAABSTYL9tC1aRZQYdrPPoTLmAALpG0moAAABEgAQACTDarFyJLhAv4X%2BUcJEmkA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https://attachment.outlook.office.net/owa/sylvia1.holper@cms.k12.nc.us/service.svc/s/GetFileAttachment?id=AAMkAGM2ZjYwNjZhLTFhNDctNDliNS05MmI2LTllNjgyOWM5ZGMzYgBGAAAAAABqi2w7iWMZS5SK40wvtjwqBwCuLM5ozMmsTb3k7B%2F1FfRKABXGX7iCAABSTYL9tC1aRZQYdrPPoTLmAALpG0moAAABEgAQACTDarFyJLhAv4X%2BUcJEmkA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" r="16622"/>
          <a:stretch/>
        </p:blipFill>
        <p:spPr>
          <a:xfrm rot="5400000">
            <a:off x="732421" y="1299720"/>
            <a:ext cx="5165221" cy="540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5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 descr="decorative element">
            <a:extLst>
              <a:ext uri="{FF2B5EF4-FFF2-40B4-BE49-F238E27FC236}">
                <a16:creationId xmlns:a16="http://schemas.microsoft.com/office/drawing/2014/main" id="{E7969C14-1078-4610-9BC5-74119C9B87BE}"/>
              </a:ext>
            </a:extLst>
          </p:cNvPr>
          <p:cNvGrpSpPr/>
          <p:nvPr/>
        </p:nvGrpSpPr>
        <p:grpSpPr>
          <a:xfrm>
            <a:off x="0" y="464024"/>
            <a:ext cx="8052178" cy="5891736"/>
            <a:chOff x="0" y="3808320"/>
            <a:chExt cx="8052178" cy="254744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531D018-EFA3-4346-AB80-7CE436393D9E}"/>
                </a:ext>
              </a:extLst>
            </p:cNvPr>
            <p:cNvSpPr/>
            <p:nvPr/>
          </p:nvSpPr>
          <p:spPr>
            <a:xfrm>
              <a:off x="0" y="3808320"/>
              <a:ext cx="7833208" cy="2547440"/>
            </a:xfrm>
            <a:custGeom>
              <a:avLst/>
              <a:gdLst>
                <a:gd name="connsiteX0" fmla="*/ 0 w 7833208"/>
                <a:gd name="connsiteY0" fmla="*/ 0 h 2547440"/>
                <a:gd name="connsiteX1" fmla="*/ 7833208 w 7833208"/>
                <a:gd name="connsiteY1" fmla="*/ 0 h 2547440"/>
                <a:gd name="connsiteX2" fmla="*/ 7135846 w 7833208"/>
                <a:gd name="connsiteY2" fmla="*/ 2547440 h 2547440"/>
                <a:gd name="connsiteX3" fmla="*/ 0 w 7833208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33208" h="2547440">
                  <a:moveTo>
                    <a:pt x="0" y="0"/>
                  </a:moveTo>
                  <a:lnTo>
                    <a:pt x="7833208" y="0"/>
                  </a:lnTo>
                  <a:lnTo>
                    <a:pt x="7135846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A9D7AC8-80D5-49DC-A585-FCFFA6CA4B66}"/>
                </a:ext>
              </a:extLst>
            </p:cNvPr>
            <p:cNvSpPr/>
            <p:nvPr/>
          </p:nvSpPr>
          <p:spPr>
            <a:xfrm>
              <a:off x="0" y="3808320"/>
              <a:ext cx="8052178" cy="2547440"/>
            </a:xfrm>
            <a:custGeom>
              <a:avLst/>
              <a:gdLst>
                <a:gd name="connsiteX0" fmla="*/ 0 w 7692571"/>
                <a:gd name="connsiteY0" fmla="*/ 0 h 2547440"/>
                <a:gd name="connsiteX1" fmla="*/ 7692571 w 7692571"/>
                <a:gd name="connsiteY1" fmla="*/ 0 h 2547440"/>
                <a:gd name="connsiteX2" fmla="*/ 6995209 w 7692571"/>
                <a:gd name="connsiteY2" fmla="*/ 2547440 h 2547440"/>
                <a:gd name="connsiteX3" fmla="*/ 0 w 7692571"/>
                <a:gd name="connsiteY3" fmla="*/ 2547440 h 254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2571" h="2547440">
                  <a:moveTo>
                    <a:pt x="0" y="0"/>
                  </a:moveTo>
                  <a:lnTo>
                    <a:pt x="7692571" y="0"/>
                  </a:lnTo>
                  <a:lnTo>
                    <a:pt x="6995209" y="2547440"/>
                  </a:lnTo>
                  <a:lnTo>
                    <a:pt x="0" y="25474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</p:grpSp>
      <p:sp>
        <p:nvSpPr>
          <p:cNvPr id="14" name="Rectangle 13" descr="decorative element">
            <a:extLst>
              <a:ext uri="{FF2B5EF4-FFF2-40B4-BE49-F238E27FC236}">
                <a16:creationId xmlns:a16="http://schemas.microsoft.com/office/drawing/2014/main" id="{C862BC4D-BD7A-417E-A34A-59CE4D4A6AC8}"/>
              </a:ext>
            </a:extLst>
          </p:cNvPr>
          <p:cNvSpPr/>
          <p:nvPr/>
        </p:nvSpPr>
        <p:spPr>
          <a:xfrm>
            <a:off x="0" y="6355760"/>
            <a:ext cx="12192000" cy="9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 descr="decorative element">
            <a:extLst>
              <a:ext uri="{FF2B5EF4-FFF2-40B4-BE49-F238E27FC236}">
                <a16:creationId xmlns:a16="http://schemas.microsoft.com/office/drawing/2014/main" id="{652937FB-CDE3-46B3-8481-AB5DB8C4BABA}"/>
              </a:ext>
            </a:extLst>
          </p:cNvPr>
          <p:cNvSpPr/>
          <p:nvPr/>
        </p:nvSpPr>
        <p:spPr>
          <a:xfrm>
            <a:off x="11091210" y="6086479"/>
            <a:ext cx="600974" cy="60097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803F682-0E68-4ECD-A92D-F73743FF2E60}"/>
              </a:ext>
            </a:extLst>
          </p:cNvPr>
          <p:cNvSpPr txBox="1">
            <a:spLocks/>
          </p:cNvSpPr>
          <p:nvPr/>
        </p:nvSpPr>
        <p:spPr>
          <a:xfrm>
            <a:off x="11091210" y="6189345"/>
            <a:ext cx="600974" cy="395243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247A4EEE-49CE-4F6C-BF32-B7FCC5EBBF45}" type="slidenum">
              <a:rPr lang="en-GB" sz="1200" smtClean="0">
                <a:solidFill>
                  <a:schemeClr val="bg1"/>
                </a:solidFill>
              </a:rPr>
              <a:pPr algn="ctr"/>
              <a:t>8</a:t>
            </a:fld>
            <a:endParaRPr lang="en-GB" sz="1200" dirty="0">
              <a:solidFill>
                <a:schemeClr val="bg1"/>
              </a:solidFill>
            </a:endParaRPr>
          </a:p>
        </p:txBody>
      </p:sp>
      <p:pic>
        <p:nvPicPr>
          <p:cNvPr id="16" name="Picture Placeholder 15" descr="stack of books on the ground">
            <a:extLst>
              <a:ext uri="{FF2B5EF4-FFF2-40B4-BE49-F238E27FC236}">
                <a16:creationId xmlns:a16="http://schemas.microsoft.com/office/drawing/2014/main" id="{4E408D58-0A21-4D16-A8D8-54C17D5AD4A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368489" y="494754"/>
            <a:ext cx="76836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u="sng" dirty="0" smtClean="0">
                <a:latin typeface="+mj-lt"/>
              </a:rPr>
              <a:t>What </a:t>
            </a:r>
            <a:r>
              <a:rPr lang="en-GB" sz="4000" b="1" u="sng" dirty="0">
                <a:latin typeface="+mj-lt"/>
              </a:rPr>
              <a:t>students will learn this </a:t>
            </a:r>
            <a:r>
              <a:rPr lang="en-GB" sz="4000" b="1" u="sng" dirty="0" smtClean="0">
                <a:latin typeface="+mj-lt"/>
              </a:rPr>
              <a:t>year</a:t>
            </a:r>
          </a:p>
          <a:p>
            <a:endParaRPr lang="en-GB" sz="4000" b="1" u="sng" dirty="0">
              <a:latin typeface="+mj-lt"/>
            </a:endParaRPr>
          </a:p>
          <a:p>
            <a:endParaRPr lang="en-US" sz="4000" dirty="0">
              <a:latin typeface="+mj-lt"/>
            </a:endParaRPr>
          </a:p>
        </p:txBody>
      </p:sp>
      <p:sp>
        <p:nvSpPr>
          <p:cNvPr id="6" name="AutoShape 2" descr="https://attachment.outlook.office.net/owa/sylvia1.holper@cms.k12.nc.us/service.svc/s/GetFileAttachment?id=AAMkAGM2ZjYwNjZhLTFhNDctNDliNS05MmI2LTllNjgyOWM5ZGMzYgBGAAAAAABqi2w7iWMZS5SK40wvtjwqBwCuLM5ozMmsTb3k7B%2F1FfRKABXGX7iCAABSTYL9tC1aRZQYdrPPoTLmAALpG0moAAABEgAQACTDarFyJLhAv4X%2BUcJEmkA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SpPr>
            <a:spLocks noChangeAspect="1" noChangeArrowheads="1"/>
          </p:cNvSpPr>
          <p:nvPr/>
        </p:nvSpPr>
        <p:spPr bwMode="auto">
          <a:xfrm>
            <a:off x="155575" y="-3048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attachment.outlook.office.net/owa/sylvia1.holper@cms.k12.nc.us/service.svc/s/GetFileAttachment?id=AAMkAGM2ZjYwNjZhLTFhNDctNDliNS05MmI2LTllNjgyOWM5ZGMzYgBGAAAAAABqi2w7iWMZS5SK40wvtjwqBwCuLM5ozMmsTb3k7B%2F1FfRKABXGX7iCAABSTYL9tC1aRZQYdrPPoTLmAALpG0moAAABEgAQACTDarFyJLhAv4X%2BUcJEmkA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https://attachment.outlook.office.net/owa/sylvia1.holper@cms.k12.nc.us/service.svc/s/GetFileAttachment?id=AAMkAGM2ZjYwNjZhLTFhNDctNDliNS05MmI2LTllNjgyOWM5ZGMzYgBGAAAAAABqi2w7iWMZS5SK40wvtjwqBwCuLM5ozMmsTb3k7B%2F1FfRKABXGX7iCAABSTYL9tC1aRZQYdrPPoTLmAALpG0moAAABEgAQACTDarFyJLhAv4X%2BUcJEmkA%3D&amp;X-OWA-CANARY=yvbGOuOK5Eud0wFn8vp8R9B5e5DpGNYYtgNPsHCdHwkIGeQPDoE_32l2X3densVYPIEmXJLuasE.&amp;token=eyJhbGciOiJSUzI1NiIsImtpZCI6IjA2MDBGOUY2NzQ2MjA3MzdFNzM0MDRFMjg3QzQ1QTgxOENCN0NFQjgiLCJ4NXQiOiJCZ0Q1OW5SaUJ6Zm5OQVRpaDhSYWdZeTN6cmciLCJ0eXAiOiJKV1QifQ.eyJ2ZXIiOiJFeGNoYW5nZS5DYWxsYmFjay5WMSIsImFwcGN0eHNlbmRlciI6Ik93YURvd25sb2FkQDJmYjM2ZGU1LTI5NmEtNDNjNy1iNWQyLWFlNzM5MzFmMGFhMyIsImFwcGN0eCI6IntcIm1zZXhjaHByb3RcIjpcIm93YVwiLFwicHJpbWFyeXNpZFwiOlwiUy0xLTUtMjEtNDI0NTY4ODg0Mi0yNTIxMjEzMzIzLTE1OTExNjY3NTItNzA0NTAwNFwiLFwicHVpZFwiOlwiMTE1Mzc2NTkzMTkxMDk3MzQ1MlwiLFwib2lkXCI6XCI0MDU1ZGIzYy0wNTVkLTRjNmQtYTkyYy04ZWQ3NTFlNzgyMjJcIixcInNjb3BlXCI6XCJPd2FEb3dubG9hZFwifSIsIm5iZiI6MTUzNjc4MTg3MiwiZXhwIjoxNTM2NzgyNDcyLCJpc3MiOiIwMDAwMDAwMi0wMDAwLTBmZjEtY2UwMC0wMDAwMDAwMDAwMDBAMmZiMzZkZTUtMjk2YS00M2M3LWI1ZDItYWU3MzkzMWYwYWEzIiwiYXVkIjoiMDAwMDAwMDItMDAwMC0wZmYxLWNlMDAtMDAwMDAwMDAwMDAwL2F0dGFjaG1lbnQub3V0bG9vay5vZmZpY2UubmV0QDJmYjM2ZGU1LTI5NmEtNDNjNy1iNWQyLWFlNzM5MzFmMGFhMyJ9.KiymG8PY16dmAPedWVtd9lWsYeOwlu1MR2AhytriJSXmhA0wWK1Kb0xYm-REl-2HF83JrDd7XqidWen3UDXsvsH7zUVjf3EEc8lfMjyCOkPeuiiDqUYhTuA0TyvgRhUJcGqNTetLJFt6C9LrltrEsKqLhn9FsJZyi6cdHk42G-XTY76zDuHeLNi6MhjmXUzG_ZLX9JpJZ2lpNyIxJsNidZpP8YTYB3wxKtg_PtySDTPG_ajjW30bcrBazNmsAkCMKkfgPAUuRYMU_GvbAntjPvSRWG5athhwXEAovYdRGXW4YnInAP_6NgvJhXpVjPSlENrxV0kRL9WcaLUkd5fVWg&amp;owa=outlook.office.com&amp;isImagePreview=Tr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4" t="1089" r="17613"/>
          <a:stretch/>
        </p:blipFill>
        <p:spPr>
          <a:xfrm rot="5400000">
            <a:off x="516245" y="1399798"/>
            <a:ext cx="5431809" cy="508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66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group of people sitting around a wooden table&#10;">
            <a:extLst>
              <a:ext uri="{FF2B5EF4-FFF2-40B4-BE49-F238E27FC236}">
                <a16:creationId xmlns:a16="http://schemas.microsoft.com/office/drawing/2014/main" id="{D48306FF-9A46-43AC-BC11-DE5D9F2D183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2000" cy="6858000"/>
          </a:xfrm>
        </p:spPr>
      </p:pic>
      <p:sp>
        <p:nvSpPr>
          <p:cNvPr id="52" name="Rectangle 51" descr="decorative element">
            <a:extLst>
              <a:ext uri="{FF2B5EF4-FFF2-40B4-BE49-F238E27FC236}">
                <a16:creationId xmlns:a16="http://schemas.microsoft.com/office/drawing/2014/main" id="{31664CF3-C0D1-4769-8E59-8694AF07951A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itle 41">
            <a:extLst>
              <a:ext uri="{FF2B5EF4-FFF2-40B4-BE49-F238E27FC236}">
                <a16:creationId xmlns:a16="http://schemas.microsoft.com/office/drawing/2014/main" id="{72FCEAE4-FA74-4446-B2F5-9AFA2DA13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80" y="2142271"/>
            <a:ext cx="5578995" cy="879928"/>
          </a:xfrm>
        </p:spPr>
        <p:txBody>
          <a:bodyPr/>
          <a:lstStyle/>
          <a:p>
            <a:r>
              <a:rPr lang="en-US" b="0" dirty="0"/>
              <a:t>THANK YOU</a:t>
            </a:r>
            <a:endParaRPr lang="en-GB" b="0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40F0AA8D-0756-4350-8005-9BCD0DDB3B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59074" y="3653097"/>
            <a:ext cx="6119899" cy="373405"/>
          </a:xfrm>
        </p:spPr>
        <p:txBody>
          <a:bodyPr/>
          <a:lstStyle/>
          <a:p>
            <a:r>
              <a:rPr lang="en-US" sz="2400" dirty="0" smtClean="0"/>
              <a:t>Frau Schott		 		Frau </a:t>
            </a:r>
            <a:r>
              <a:rPr lang="en-US" sz="2400" dirty="0" err="1" smtClean="0"/>
              <a:t>Hölper</a:t>
            </a:r>
            <a:endParaRPr lang="en-GB" sz="2400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DF3FE72B-F9BD-472F-A413-71BEEF95F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59075" y="4495397"/>
            <a:ext cx="9668316" cy="334167"/>
          </a:xfrm>
        </p:spPr>
        <p:txBody>
          <a:bodyPr/>
          <a:lstStyle/>
          <a:p>
            <a:r>
              <a:rPr lang="en-US" sz="2400" dirty="0" smtClean="0"/>
              <a:t>Cindy1.schott@cms.k12.nc.us</a:t>
            </a:r>
            <a:r>
              <a:rPr lang="en-US" sz="2400" dirty="0"/>
              <a:t>	</a:t>
            </a:r>
            <a:r>
              <a:rPr lang="en-US" sz="2400" dirty="0" smtClean="0"/>
              <a:t>sylvia1.holper@cms.k12.nc.us </a:t>
            </a:r>
            <a:endParaRPr lang="en-GB" sz="2400" dirty="0"/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3717E33B-5954-4CDC-B30A-BD21BED6DD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359362" y="5274784"/>
            <a:ext cx="8462033" cy="343064"/>
          </a:xfrm>
        </p:spPr>
        <p:txBody>
          <a:bodyPr/>
          <a:lstStyle/>
          <a:p>
            <a:r>
              <a:rPr lang="en-US" sz="2400" dirty="0"/>
              <a:t>f</a:t>
            </a:r>
            <a:r>
              <a:rPr lang="en-US" sz="2400" dirty="0" smtClean="0"/>
              <a:t>rauschott.weebly.com		frauholper.weebly.com</a:t>
            </a:r>
            <a:endParaRPr lang="en-GB" sz="2400" dirty="0"/>
          </a:p>
        </p:txBody>
      </p:sp>
      <p:pic>
        <p:nvPicPr>
          <p:cNvPr id="98" name="Content Placeholder 97" descr="Envelope">
            <a:extLst>
              <a:ext uri="{FF2B5EF4-FFF2-40B4-BE49-F238E27FC236}">
                <a16:creationId xmlns:a16="http://schemas.microsoft.com/office/drawing/2014/main" id="{0B9C03E0-6367-44D9-A740-AA6436F075E8}"/>
              </a:ext>
            </a:extLst>
          </p:cNvPr>
          <p:cNvPicPr>
            <a:picLocks noGrp="1" noChangeAspect="1"/>
          </p:cNvPicPr>
          <p:nvPr>
            <p:ph sz="quarter" idx="2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28286" y="4401840"/>
            <a:ext cx="469813" cy="469812"/>
          </a:xfrm>
        </p:spPr>
      </p:pic>
      <p:pic>
        <p:nvPicPr>
          <p:cNvPr id="100" name="Content Placeholder 99" descr="Link">
            <a:extLst>
              <a:ext uri="{FF2B5EF4-FFF2-40B4-BE49-F238E27FC236}">
                <a16:creationId xmlns:a16="http://schemas.microsoft.com/office/drawing/2014/main" id="{420E824D-10A7-42CB-A7E8-5298E3E84F02}"/>
              </a:ext>
            </a:extLst>
          </p:cNvPr>
          <p:cNvPicPr>
            <a:picLocks noGrp="1" noChangeAspect="1"/>
          </p:cNvPicPr>
          <p:nvPr>
            <p:ph sz="quarter" idx="2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717982" y="5222084"/>
            <a:ext cx="469813" cy="469812"/>
          </a:xfrm>
        </p:spPr>
      </p:pic>
      <p:pic>
        <p:nvPicPr>
          <p:cNvPr id="94" name="Content Placeholder 93" descr="User">
            <a:extLst>
              <a:ext uri="{FF2B5EF4-FFF2-40B4-BE49-F238E27FC236}">
                <a16:creationId xmlns:a16="http://schemas.microsoft.com/office/drawing/2014/main" id="{5AC6F288-703B-45A1-9B56-079BD755B2CB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/>
      </p:pic>
      <p:cxnSp>
        <p:nvCxnSpPr>
          <p:cNvPr id="131" name="Straight Connector 130" descr="decorative element">
            <a:extLst>
              <a:ext uri="{FF2B5EF4-FFF2-40B4-BE49-F238E27FC236}">
                <a16:creationId xmlns:a16="http://schemas.microsoft.com/office/drawing/2014/main" id="{8695A66A-1D9E-4D4E-9067-DC97380D3FDF}"/>
              </a:ext>
            </a:extLst>
          </p:cNvPr>
          <p:cNvCxnSpPr/>
          <p:nvPr/>
        </p:nvCxnSpPr>
        <p:spPr>
          <a:xfrm>
            <a:off x="756601" y="4143058"/>
            <a:ext cx="429768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 descr="decorative element">
            <a:extLst>
              <a:ext uri="{FF2B5EF4-FFF2-40B4-BE49-F238E27FC236}">
                <a16:creationId xmlns:a16="http://schemas.microsoft.com/office/drawing/2014/main" id="{8F841485-6093-48AB-9892-0FB58675C726}"/>
              </a:ext>
            </a:extLst>
          </p:cNvPr>
          <p:cNvCxnSpPr/>
          <p:nvPr/>
        </p:nvCxnSpPr>
        <p:spPr>
          <a:xfrm>
            <a:off x="756601" y="4988462"/>
            <a:ext cx="4297680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 descr="decorative element">
            <a:extLst>
              <a:ext uri="{FF2B5EF4-FFF2-40B4-BE49-F238E27FC236}">
                <a16:creationId xmlns:a16="http://schemas.microsoft.com/office/drawing/2014/main" id="{FF17C705-3351-4B11-BD28-D0CACC12D311}"/>
              </a:ext>
            </a:extLst>
          </p:cNvPr>
          <p:cNvGrpSpPr/>
          <p:nvPr/>
        </p:nvGrpSpPr>
        <p:grpSpPr>
          <a:xfrm>
            <a:off x="822755" y="2930325"/>
            <a:ext cx="469807" cy="79404"/>
            <a:chOff x="9330846" y="5054600"/>
            <a:chExt cx="676275" cy="114300"/>
          </a:xfrm>
          <a:solidFill>
            <a:schemeClr val="bg1"/>
          </a:solidFill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925FEBFE-A26D-4E0B-B884-7E186CD878E5}"/>
                </a:ext>
              </a:extLst>
            </p:cNvPr>
            <p:cNvSpPr/>
            <p:nvPr/>
          </p:nvSpPr>
          <p:spPr>
            <a:xfrm>
              <a:off x="933084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2A24665D-D5CF-4F18-A88A-8E4471800E8D}"/>
                </a:ext>
              </a:extLst>
            </p:cNvPr>
            <p:cNvSpPr/>
            <p:nvPr/>
          </p:nvSpPr>
          <p:spPr>
            <a:xfrm>
              <a:off x="951817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39F2203F-31BF-4705-AC57-E197602982AA}"/>
                </a:ext>
              </a:extLst>
            </p:cNvPr>
            <p:cNvSpPr/>
            <p:nvPr/>
          </p:nvSpPr>
          <p:spPr>
            <a:xfrm>
              <a:off x="9705496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D4734E32-080E-49F2-89F3-16F0DBB5D130}"/>
                </a:ext>
              </a:extLst>
            </p:cNvPr>
            <p:cNvSpPr/>
            <p:nvPr/>
          </p:nvSpPr>
          <p:spPr>
            <a:xfrm>
              <a:off x="9892821" y="5054600"/>
              <a:ext cx="114300" cy="1143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" name="Group 6" descr="decorative element">
            <a:extLst>
              <a:ext uri="{FF2B5EF4-FFF2-40B4-BE49-F238E27FC236}">
                <a16:creationId xmlns:a16="http://schemas.microsoft.com/office/drawing/2014/main" id="{F5325EDA-7343-463C-83EC-5D799E8B8195}"/>
              </a:ext>
            </a:extLst>
          </p:cNvPr>
          <p:cNvGrpSpPr/>
          <p:nvPr/>
        </p:nvGrpSpPr>
        <p:grpSpPr>
          <a:xfrm>
            <a:off x="9621169" y="0"/>
            <a:ext cx="2570831" cy="6858001"/>
            <a:chOff x="9621170" y="0"/>
            <a:chExt cx="2570831" cy="685800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5DFF88D-A516-4508-BC03-10D68E4034CF}"/>
                </a:ext>
              </a:extLst>
            </p:cNvPr>
            <p:cNvSpPr/>
            <p:nvPr/>
          </p:nvSpPr>
          <p:spPr>
            <a:xfrm>
              <a:off x="9621170" y="0"/>
              <a:ext cx="2570831" cy="6858000"/>
            </a:xfrm>
            <a:custGeom>
              <a:avLst/>
              <a:gdLst>
                <a:gd name="connsiteX0" fmla="*/ 1649197 w 2570831"/>
                <a:gd name="connsiteY0" fmla="*/ 0 h 6858000"/>
                <a:gd name="connsiteX1" fmla="*/ 2570831 w 2570831"/>
                <a:gd name="connsiteY1" fmla="*/ 0 h 6858000"/>
                <a:gd name="connsiteX2" fmla="*/ 2570831 w 2570831"/>
                <a:gd name="connsiteY2" fmla="*/ 6858000 h 6858000"/>
                <a:gd name="connsiteX3" fmla="*/ 0 w 257083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0831" h="6858000">
                  <a:moveTo>
                    <a:pt x="1649197" y="0"/>
                  </a:moveTo>
                  <a:lnTo>
                    <a:pt x="2570831" y="0"/>
                  </a:lnTo>
                  <a:lnTo>
                    <a:pt x="2570831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F990A05A-2B0C-4EA2-8A33-D5A7D8C1BC4F}"/>
                </a:ext>
              </a:extLst>
            </p:cNvPr>
            <p:cNvSpPr/>
            <p:nvPr/>
          </p:nvSpPr>
          <p:spPr>
            <a:xfrm>
              <a:off x="9754598" y="0"/>
              <a:ext cx="2437402" cy="6858000"/>
            </a:xfrm>
            <a:custGeom>
              <a:avLst/>
              <a:gdLst>
                <a:gd name="connsiteX0" fmla="*/ 1649197 w 2437402"/>
                <a:gd name="connsiteY0" fmla="*/ 0 h 6858000"/>
                <a:gd name="connsiteX1" fmla="*/ 2437402 w 2437402"/>
                <a:gd name="connsiteY1" fmla="*/ 0 h 6858000"/>
                <a:gd name="connsiteX2" fmla="*/ 2437402 w 2437402"/>
                <a:gd name="connsiteY2" fmla="*/ 6858000 h 6858000"/>
                <a:gd name="connsiteX3" fmla="*/ 0 w 2437402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7402" h="6858000">
                  <a:moveTo>
                    <a:pt x="1649197" y="0"/>
                  </a:moveTo>
                  <a:lnTo>
                    <a:pt x="2437402" y="0"/>
                  </a:lnTo>
                  <a:lnTo>
                    <a:pt x="2437402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alpha val="2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BF84DA-56CC-4319-9B18-B6303F93EF5A}"/>
                </a:ext>
              </a:extLst>
            </p:cNvPr>
            <p:cNvSpPr/>
            <p:nvPr/>
          </p:nvSpPr>
          <p:spPr>
            <a:xfrm>
              <a:off x="10011320" y="0"/>
              <a:ext cx="2180680" cy="6858000"/>
            </a:xfrm>
            <a:custGeom>
              <a:avLst/>
              <a:gdLst>
                <a:gd name="connsiteX0" fmla="*/ 1649197 w 2180680"/>
                <a:gd name="connsiteY0" fmla="*/ 0 h 6858000"/>
                <a:gd name="connsiteX1" fmla="*/ 2180680 w 2180680"/>
                <a:gd name="connsiteY1" fmla="*/ 0 h 6858000"/>
                <a:gd name="connsiteX2" fmla="*/ 2180680 w 2180680"/>
                <a:gd name="connsiteY2" fmla="*/ 6858000 h 6858000"/>
                <a:gd name="connsiteX3" fmla="*/ 0 w 2180680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80680" h="6858000">
                  <a:moveTo>
                    <a:pt x="1649197" y="0"/>
                  </a:moveTo>
                  <a:lnTo>
                    <a:pt x="2180680" y="0"/>
                  </a:lnTo>
                  <a:lnTo>
                    <a:pt x="2180680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FE4855B-D7C3-4EA7-8050-5BDDB9E3A78A}"/>
                </a:ext>
              </a:extLst>
            </p:cNvPr>
            <p:cNvSpPr/>
            <p:nvPr/>
          </p:nvSpPr>
          <p:spPr>
            <a:xfrm>
              <a:off x="10544156" y="5626"/>
              <a:ext cx="1647844" cy="6852374"/>
            </a:xfrm>
            <a:custGeom>
              <a:avLst/>
              <a:gdLst>
                <a:gd name="connsiteX0" fmla="*/ 1647844 w 1647844"/>
                <a:gd name="connsiteY0" fmla="*/ 0 h 6852374"/>
                <a:gd name="connsiteX1" fmla="*/ 1647844 w 1647844"/>
                <a:gd name="connsiteY1" fmla="*/ 6852374 h 6852374"/>
                <a:gd name="connsiteX2" fmla="*/ 0 w 1647844"/>
                <a:gd name="connsiteY2" fmla="*/ 6852374 h 6852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47844" h="6852374">
                  <a:moveTo>
                    <a:pt x="1647844" y="0"/>
                  </a:moveTo>
                  <a:lnTo>
                    <a:pt x="1647844" y="6852374"/>
                  </a:lnTo>
                  <a:lnTo>
                    <a:pt x="0" y="6852374"/>
                  </a:lnTo>
                  <a:close/>
                </a:path>
              </a:pathLst>
            </a:custGeom>
            <a:solidFill>
              <a:schemeClr val="accent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C066EC5-6C2C-4006-B87D-E6C5CFDEF302}"/>
                </a:ext>
              </a:extLst>
            </p:cNvPr>
            <p:cNvSpPr/>
            <p:nvPr/>
          </p:nvSpPr>
          <p:spPr>
            <a:xfrm>
              <a:off x="10803086" y="1082358"/>
              <a:ext cx="1388914" cy="5775643"/>
            </a:xfrm>
            <a:custGeom>
              <a:avLst/>
              <a:gdLst>
                <a:gd name="connsiteX0" fmla="*/ 1388914 w 1388914"/>
                <a:gd name="connsiteY0" fmla="*/ 0 h 5775643"/>
                <a:gd name="connsiteX1" fmla="*/ 1388914 w 1388914"/>
                <a:gd name="connsiteY1" fmla="*/ 5775643 h 5775643"/>
                <a:gd name="connsiteX2" fmla="*/ 0 w 1388914"/>
                <a:gd name="connsiteY2" fmla="*/ 5775643 h 5775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88914" h="5775643">
                  <a:moveTo>
                    <a:pt x="1388914" y="0"/>
                  </a:moveTo>
                  <a:lnTo>
                    <a:pt x="1388914" y="5775643"/>
                  </a:lnTo>
                  <a:lnTo>
                    <a:pt x="0" y="5775643"/>
                  </a:lnTo>
                  <a:close/>
                </a:path>
              </a:pathLst>
            </a:custGeom>
            <a:solidFill>
              <a:schemeClr val="accent1">
                <a:lumMod val="75000"/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742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SFT_04_Educati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2606E"/>
      </a:accent1>
      <a:accent2>
        <a:srgbClr val="0F3955"/>
      </a:accent2>
      <a:accent3>
        <a:srgbClr val="FFC000"/>
      </a:accent3>
      <a:accent4>
        <a:srgbClr val="BF678E"/>
      </a:accent4>
      <a:accent5>
        <a:srgbClr val="731F1C"/>
      </a:accent5>
      <a:accent6>
        <a:srgbClr val="7A9E56"/>
      </a:accent6>
      <a:hlink>
        <a:srgbClr val="00B0F0"/>
      </a:hlink>
      <a:folHlink>
        <a:srgbClr val="595959"/>
      </a:folHlink>
    </a:clrScheme>
    <a:fontScheme name="MSFT_04_Education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ation_Template_CA - v3" id="{05BEC7B3-9C4F-4697-9BCB-CF8E9EC8EB39}" vid="{BBA0308C-16F9-454C-BD0F-1B17E2C0FD4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4148EB-7DAD-48FA-A275-D42F48043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49A191-EC8C-4AA6-9C64-D32B5F047436}">
  <ds:schemaRefs>
    <ds:schemaRef ds:uri="http://schemas.microsoft.com/office/infopath/2007/PartnerControls"/>
    <ds:schemaRef ds:uri="fb0879af-3eba-417a-a55a-ffe6dcd6ca77"/>
    <ds:schemaRef ds:uri="http://schemas.microsoft.com/office/2006/metadata/properties"/>
    <ds:schemaRef ds:uri="http://purl.org/dc/elements/1.1/"/>
    <ds:schemaRef ds:uri="http://schemas.microsoft.com/sharepoint/v3"/>
    <ds:schemaRef ds:uri="http://purl.org/dc/terms/"/>
    <ds:schemaRef ds:uri="http://schemas.microsoft.com/office/2006/documentManagement/types"/>
    <ds:schemaRef ds:uri="6dc4bcd6-49db-4c07-9060-8acfc67cef9f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941CEA3-A3B3-4568-9E84-C4619CC82D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Education presentation</Template>
  <TotalTime>0</TotalTime>
  <Words>168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Corbel</vt:lpstr>
      <vt:lpstr>Wingdings</vt:lpstr>
      <vt:lpstr>Office Theme</vt:lpstr>
      <vt:lpstr>Curriculum Night 2018-2019 </vt:lpstr>
      <vt:lpstr>Our Weebly pages  frauschott.weebly.com frauholper.weebly.com </vt:lpstr>
      <vt:lpstr>General information formal grades 60% (announced) informal grades 40 % (unannounced)  Transportation changes: transportation.waddell@cms.k12.nc.us  Attendance: attendance.waddell@cms.k12.nc.us</vt:lpstr>
      <vt:lpstr>Procedures</vt:lpstr>
      <vt:lpstr>Online resources – NCEdCloud</vt:lpstr>
      <vt:lpstr>PowerPoint Presentation</vt:lpstr>
      <vt:lpstr>PowerPoint Presentation</vt:lpstr>
      <vt:lpstr>PowerPoint Presentation</vt:lpstr>
      <vt:lpstr>THANK YOU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2018-09-12T17:02:10Z</dcterms:created>
  <dcterms:modified xsi:type="dcterms:W3CDTF">2018-09-12T21:28:43Z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